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B425E-1557-453B-8D6C-C7A442263832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F59E3-C714-4E5C-B240-C2BC510AA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7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DAA18-A309-4A6D-A151-25CE449FE81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355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8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1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5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6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4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9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7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6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5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156A-490B-464E-B69B-19025837496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3CE5C-97BC-41F2-88BA-DDEAB3815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1935957"/>
            <a:ext cx="8061119" cy="2257425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Climate change: 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 “Insurance in times of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 climate Change”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03047" y="907257"/>
            <a:ext cx="1595027" cy="8453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5999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2457451"/>
            <a:ext cx="2200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09900" y="1085850"/>
            <a:ext cx="61722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Why Not Let the Forecast Happen?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09900" y="2114551"/>
            <a:ext cx="6172200" cy="3337322"/>
          </a:xfrm>
        </p:spPr>
        <p:txBody>
          <a:bodyPr>
            <a:normAutofit/>
          </a:bodyPr>
          <a:lstStyle/>
          <a:p>
            <a:r>
              <a:rPr lang="en-US" sz="2100" dirty="0"/>
              <a:t>Will need the Apollo program to find another place to live.</a:t>
            </a:r>
          </a:p>
          <a:p>
            <a:pPr marL="0" indent="0">
              <a:buNone/>
            </a:pP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Can’t we still improve air quality regardless?</a:t>
            </a:r>
          </a:p>
          <a:p>
            <a:r>
              <a:rPr lang="en-US" sz="2100" dirty="0"/>
              <a:t>What should the industry be doing and what is the liability for harms resulting from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52705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Liability for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Standing and Political Question.</a:t>
            </a:r>
          </a:p>
          <a:p>
            <a:endParaRPr lang="en-US" sz="1500" dirty="0"/>
          </a:p>
          <a:p>
            <a:r>
              <a:rPr lang="en-US" sz="1500" dirty="0"/>
              <a:t>Judges barred from imposing their own limits on GHG emissions.</a:t>
            </a:r>
          </a:p>
          <a:p>
            <a:endParaRPr lang="en-US" sz="1500" dirty="0"/>
          </a:p>
          <a:p>
            <a:r>
              <a:rPr lang="en-US" sz="1500" dirty="0"/>
              <a:t>Clean Air Act supersedes and federal common law.</a:t>
            </a:r>
          </a:p>
          <a:p>
            <a:endParaRPr lang="en-US" sz="1500" dirty="0"/>
          </a:p>
          <a:p>
            <a:r>
              <a:rPr lang="en-US" sz="1500" dirty="0"/>
              <a:t>No common law claim of nuisance.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068830"/>
            <a:ext cx="351682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73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100" dirty="0"/>
              <a:t>Insurance Coverage for Injury or Liability Associated with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50" dirty="0"/>
              <a:t>“Associated” not “Arising From.”</a:t>
            </a:r>
          </a:p>
          <a:p>
            <a:r>
              <a:rPr lang="en-US" sz="1650" dirty="0"/>
              <a:t>Severe or Extreme Weather Events.</a:t>
            </a:r>
          </a:p>
          <a:p>
            <a:r>
              <a:rPr lang="en-US" sz="1650" dirty="0"/>
              <a:t>Its Real and Will Lead to Increased $ for Covered Events.</a:t>
            </a:r>
          </a:p>
          <a:p>
            <a:r>
              <a:rPr lang="en-US" sz="1650" dirty="0"/>
              <a:t>No coverage for “resulting from” but there is for “associated” with climate change.</a:t>
            </a:r>
          </a:p>
          <a:p>
            <a:pPr lvl="1"/>
            <a:r>
              <a:rPr lang="en-US" sz="1425" dirty="0"/>
              <a:t>Wind, flood, freezing, heat, earth movement, collapse.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9" y="2111231"/>
            <a:ext cx="1964531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2" y="3510298"/>
            <a:ext cx="185023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4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Industry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Insurance industry is uniquely qualified to understand climate change and broaden society’s awareness of it and provide solutions.</a:t>
            </a:r>
          </a:p>
          <a:p>
            <a:r>
              <a:rPr lang="en-US" sz="1500" dirty="0"/>
              <a:t>Losses from extreme events to increase by as much as 40% by end of decade.</a:t>
            </a:r>
          </a:p>
          <a:p>
            <a:r>
              <a:rPr lang="en-US" sz="1500" dirty="0"/>
              <a:t>Bad year could exceed $1 Trillion.</a:t>
            </a:r>
          </a:p>
          <a:p>
            <a:r>
              <a:rPr lang="en-US" sz="1500" dirty="0"/>
              <a:t>Duty to society and to shareholders to minimize exposure.</a:t>
            </a:r>
          </a:p>
          <a:p>
            <a:r>
              <a:rPr lang="en-US" sz="1500" dirty="0"/>
              <a:t>Historically taken the lead in minimizing risk:</a:t>
            </a:r>
          </a:p>
          <a:p>
            <a:pPr lvl="1"/>
            <a:r>
              <a:rPr lang="en-US" sz="1200" dirty="0"/>
              <a:t>Building codes for fire and earthquakes.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2" y="3657602"/>
            <a:ext cx="2078831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6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/>
              <a:t>Loss Prevention Solutions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Energy Efficient Programs.</a:t>
            </a:r>
          </a:p>
          <a:p>
            <a:endParaRPr lang="en-US" sz="1500" dirty="0"/>
          </a:p>
          <a:p>
            <a:r>
              <a:rPr lang="en-US" sz="1500" dirty="0"/>
              <a:t>Green building designs.</a:t>
            </a:r>
          </a:p>
          <a:p>
            <a:endParaRPr lang="en-US" sz="1500" dirty="0"/>
          </a:p>
          <a:p>
            <a:r>
              <a:rPr lang="en-US" sz="1500" dirty="0"/>
              <a:t>Sustainable driving practices.</a:t>
            </a:r>
          </a:p>
          <a:p>
            <a:endParaRPr lang="en-US" sz="1500" dirty="0"/>
          </a:p>
          <a:p>
            <a:r>
              <a:rPr lang="en-US" sz="1500" dirty="0"/>
              <a:t>Carbon emission trading.</a:t>
            </a:r>
          </a:p>
          <a:p>
            <a:endParaRPr lang="en-US" sz="1500" dirty="0"/>
          </a:p>
          <a:p>
            <a:r>
              <a:rPr lang="en-US" sz="1500" dirty="0"/>
              <a:t>Financing mortgages for those with efficient homes or home upgrades.</a:t>
            </a:r>
          </a:p>
          <a:p>
            <a:endParaRPr lang="en-US" sz="1500" dirty="0"/>
          </a:p>
          <a:p>
            <a:r>
              <a:rPr lang="en-US" sz="1500" dirty="0"/>
              <a:t>Reduce their own GHG’s.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1" y="1805940"/>
            <a:ext cx="244154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216 L -0.125 0.216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is responding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0" y="1771651"/>
            <a:ext cx="6172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1350" dirty="0"/>
              <a:t>Wind farms and other alternative fuels.</a:t>
            </a:r>
          </a:p>
          <a:p>
            <a:pPr lvl="1"/>
            <a:r>
              <a:rPr lang="en-US" sz="1350" dirty="0"/>
              <a:t>Emerging financial risks from carbon trading.</a:t>
            </a:r>
          </a:p>
          <a:p>
            <a:pPr lvl="1"/>
            <a:r>
              <a:rPr lang="en-US" sz="1350" dirty="0"/>
              <a:t>Protect those that invest in clean technology projects against failure to deliver agreed emission rates.</a:t>
            </a:r>
          </a:p>
          <a:p>
            <a:pPr lvl="1"/>
            <a:r>
              <a:rPr lang="en-US" sz="1350" dirty="0"/>
              <a:t>Carbon risk management consulting services.</a:t>
            </a:r>
          </a:p>
          <a:p>
            <a:pPr lvl="1"/>
            <a:r>
              <a:rPr lang="en-US" sz="1350" dirty="0"/>
              <a:t>Discounts on auto insurance for driving fewer miles. </a:t>
            </a:r>
          </a:p>
          <a:p>
            <a:pPr lvl="1"/>
            <a:r>
              <a:rPr lang="en-US" sz="1350" dirty="0"/>
              <a:t>Discounts for green building construction.</a:t>
            </a:r>
          </a:p>
          <a:p>
            <a:pPr lvl="1"/>
            <a:r>
              <a:rPr lang="en-US" sz="1350" dirty="0"/>
              <a:t>Coverage for loss of income for those that sell excess energy created from private sources.</a:t>
            </a:r>
          </a:p>
          <a:p>
            <a:pPr lvl="1"/>
            <a:r>
              <a:rPr lang="en-US" sz="1350" dirty="0"/>
              <a:t>Innovative insurance products that can become profit centers.</a:t>
            </a:r>
          </a:p>
        </p:txBody>
      </p:sp>
    </p:spTree>
    <p:extLst>
      <p:ext uri="{BB962C8B-B14F-4D97-AF65-F5344CB8AC3E}">
        <p14:creationId xmlns:p14="http://schemas.microsoft.com/office/powerpoint/2010/main" val="412241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dirty="0"/>
              <a:t>Last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50" dirty="0"/>
              <a:t>2016 on pace to be hottest ever on record.</a:t>
            </a:r>
          </a:p>
          <a:p>
            <a:r>
              <a:rPr lang="en-US" sz="1650" dirty="0"/>
              <a:t>More heatwaves, extreme rainfall, higher impact of tropical cyclones/hurricanes.</a:t>
            </a:r>
          </a:p>
          <a:p>
            <a:r>
              <a:rPr lang="en-US" sz="1650" dirty="0"/>
              <a:t>Arctic sea melted early and fast.</a:t>
            </a:r>
          </a:p>
          <a:p>
            <a:r>
              <a:rPr lang="en-US" sz="1650" dirty="0"/>
              <a:t>CO2 levels reached new highs.</a:t>
            </a:r>
          </a:p>
          <a:p>
            <a:r>
              <a:rPr lang="en-US" sz="1650" dirty="0"/>
              <a:t>June was 14</a:t>
            </a:r>
            <a:r>
              <a:rPr lang="en-US" sz="1650" baseline="30000" dirty="0"/>
              <a:t>th</a:t>
            </a:r>
            <a:r>
              <a:rPr lang="en-US" sz="1650" dirty="0"/>
              <a:t> consecutive month of record heat for land and oceans.</a:t>
            </a:r>
          </a:p>
          <a:p>
            <a:r>
              <a:rPr lang="en-US" sz="1650" dirty="0"/>
              <a:t>378</a:t>
            </a:r>
            <a:r>
              <a:rPr lang="en-US" sz="1650" baseline="30000" dirty="0"/>
              <a:t>th</a:t>
            </a:r>
            <a:r>
              <a:rPr lang="en-US" sz="1650" dirty="0"/>
              <a:t> consecutive month above 20</a:t>
            </a:r>
            <a:r>
              <a:rPr lang="en-US" sz="1650" baseline="30000" dirty="0"/>
              <a:t>th</a:t>
            </a:r>
            <a:r>
              <a:rPr lang="en-US" sz="1650" dirty="0"/>
              <a:t> century average.</a:t>
            </a:r>
          </a:p>
          <a:p>
            <a:r>
              <a:rPr lang="en-US" sz="1650" dirty="0"/>
              <a:t>El Nino event of 2015 was one of the most powerful on record.</a:t>
            </a:r>
          </a:p>
          <a:p>
            <a:r>
              <a:rPr lang="en-US" sz="1650" dirty="0"/>
              <a:t>Temps in Coral Sea and Great Barrier Reef highest on record resulting in bleaching of the reef.  Impacts lifetime of reefs.</a:t>
            </a:r>
          </a:p>
          <a:p>
            <a:r>
              <a:rPr lang="en-US" sz="1650" dirty="0"/>
              <a:t>Depending on where you are, you are either too wet or too dry.</a:t>
            </a:r>
          </a:p>
          <a:p>
            <a:r>
              <a:rPr lang="en-US" sz="1650" dirty="0"/>
              <a:t>Enough said.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28701"/>
            <a:ext cx="1413758" cy="93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81350" y="2286002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INSURANCE IN TIMES OF CLIMATE CHANGE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95700" y="3543300"/>
            <a:ext cx="4800600" cy="1485900"/>
          </a:xfrm>
        </p:spPr>
        <p:txBody>
          <a:bodyPr>
            <a:normAutofit fontScale="92500" lnSpcReduction="20000"/>
          </a:bodyPr>
          <a:lstStyle/>
          <a:p>
            <a:r>
              <a:rPr lang="en-US" sz="1350" dirty="0"/>
              <a:t>AIDA EUROPE CONFERENCE</a:t>
            </a:r>
          </a:p>
          <a:p>
            <a:r>
              <a:rPr lang="en-US" sz="1350" dirty="0"/>
              <a:t>NOVEMBER 3-4 2016</a:t>
            </a:r>
          </a:p>
          <a:p>
            <a:r>
              <a:rPr lang="en-US" sz="1350" dirty="0"/>
              <a:t>VIENNA, AUSTRIA</a:t>
            </a:r>
          </a:p>
          <a:p>
            <a:r>
              <a:rPr lang="en-US" sz="1050" dirty="0"/>
              <a:t>BY</a:t>
            </a:r>
          </a:p>
          <a:p>
            <a:r>
              <a:rPr lang="en-US" sz="1350" dirty="0"/>
              <a:t>Richard K. Traub</a:t>
            </a:r>
          </a:p>
          <a:p>
            <a:r>
              <a:rPr lang="en-US" sz="1350" dirty="0"/>
              <a:t>Traub Lieberman Straus &amp; Shrewsberry</a:t>
            </a:r>
          </a:p>
        </p:txBody>
      </p:sp>
    </p:spTree>
    <p:extLst>
      <p:ext uri="{BB962C8B-B14F-4D97-AF65-F5344CB8AC3E}">
        <p14:creationId xmlns:p14="http://schemas.microsoft.com/office/powerpoint/2010/main" val="66249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traub\AppData\Local\Microsoft\Windows\Temporary Internet Files\Content.Outlook\NV5BDLT2\image2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3689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2171700"/>
            <a:ext cx="3200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kern="0" dirty="0">
                <a:solidFill>
                  <a:schemeClr val="bg1"/>
                </a:solidFill>
              </a:rPr>
              <a:t>This is not a house boat</a:t>
            </a:r>
          </a:p>
        </p:txBody>
      </p:sp>
    </p:spTree>
    <p:extLst>
      <p:ext uri="{BB962C8B-B14F-4D97-AF65-F5344CB8AC3E}">
        <p14:creationId xmlns:p14="http://schemas.microsoft.com/office/powerpoint/2010/main" val="285463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067050" y="1543052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Does the Cause Matter?</a:t>
            </a:r>
            <a:br>
              <a:rPr lang="en-US" dirty="0"/>
            </a:br>
            <a:r>
              <a:rPr lang="en-US" sz="2100" dirty="0"/>
              <a:t>The Denialists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238500" y="2628900"/>
            <a:ext cx="5543550" cy="2514600"/>
          </a:xfrm>
        </p:spPr>
        <p:txBody>
          <a:bodyPr>
            <a:normAutofit fontScale="92500" lnSpcReduction="20000"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Global warming has little to do with global warming.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H.L. Menchen – “The whole aim of practical politics is to keep the populace alarmed – and hence clamorous to be led to safety – by menacing it with an endless  series of hobgoblins, all of them imaginary.”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“The urge to save humanity is almost always only a false face for the urge to rule.”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“It doesn’t matter what is true, it  only matters what people believe is true.”  Paul Watson, founder of Greenpeace.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The threat to the world is not man-made global warming or climate change.  It is, as is always the case, a current group of humans who want to impose their values and desires on others.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“We routinely wrote scare stories…Our press reports were more or less true…We are out to whip the public into a frenzy about the environment.”  Jim Sibbison, former public relations official for the EPA.</a:t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340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Human Cause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09900" y="2286001"/>
            <a:ext cx="6172200" cy="3394472"/>
          </a:xfrm>
        </p:spPr>
        <p:txBody>
          <a:bodyPr>
            <a:normAutofit/>
          </a:bodyPr>
          <a:lstStyle/>
          <a:p>
            <a:r>
              <a:rPr lang="en-US" sz="1350" dirty="0"/>
              <a:t>Some have argued that there has been a pause in global warming.  </a:t>
            </a:r>
          </a:p>
          <a:p>
            <a:endParaRPr lang="en-US" sz="1350" dirty="0"/>
          </a:p>
          <a:p>
            <a:r>
              <a:rPr lang="en-US" sz="1350" dirty="0"/>
              <a:t>NOAA – never stalled, just masked by incomplete data.</a:t>
            </a:r>
          </a:p>
          <a:p>
            <a:endParaRPr lang="en-US" sz="1350" dirty="0"/>
          </a:p>
          <a:p>
            <a:r>
              <a:rPr lang="en-US" sz="1350" dirty="0"/>
              <a:t>Temperature increase during the last half of the 20</a:t>
            </a:r>
            <a:r>
              <a:rPr lang="en-US" sz="1350" baseline="30000" dirty="0"/>
              <a:t>th</a:t>
            </a:r>
            <a:r>
              <a:rPr lang="en-US" sz="1350" dirty="0"/>
              <a:t> century virtually identical to that of the 21</a:t>
            </a:r>
            <a:r>
              <a:rPr lang="en-US" sz="1350" baseline="30000" dirty="0"/>
              <a:t>st</a:t>
            </a:r>
            <a:r>
              <a:rPr lang="en-US" sz="1350" dirty="0"/>
              <a:t> century.</a:t>
            </a:r>
          </a:p>
          <a:p>
            <a:endParaRPr lang="en-US" sz="1350" dirty="0"/>
          </a:p>
          <a:p>
            <a:r>
              <a:rPr lang="en-US" sz="1350" dirty="0"/>
              <a:t>Warming from 1998-2012 was more than double the previous estimates.</a:t>
            </a:r>
          </a:p>
          <a:p>
            <a:endParaRPr lang="en-US" sz="1350" dirty="0"/>
          </a:p>
          <a:p>
            <a:r>
              <a:rPr lang="en-US" sz="1350" dirty="0"/>
              <a:t>Humanity is the cause of earth getting hotter primarily by burning fossil fuels and deforestation.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1028702"/>
            <a:ext cx="2002631" cy="128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2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rtraub\AppData\Local\Microsoft\Windows\Temporary Internet Files\Content.Outlook\NV5BDLT2\image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5791"/>
            <a:ext cx="748937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8450" y="5429250"/>
            <a:ext cx="3886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kern="0" dirty="0">
                <a:solidFill>
                  <a:schemeClr val="bg1"/>
                </a:solidFill>
              </a:rPr>
              <a:t>What Climate Change? Superstorm Sandy</a:t>
            </a:r>
          </a:p>
        </p:txBody>
      </p:sp>
    </p:spTree>
    <p:extLst>
      <p:ext uri="{BB962C8B-B14F-4D97-AF65-F5344CB8AC3E}">
        <p14:creationId xmlns:p14="http://schemas.microsoft.com/office/powerpoint/2010/main" val="110718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0" y="1600202"/>
            <a:ext cx="5829300" cy="1102519"/>
          </a:xfrm>
        </p:spPr>
        <p:txBody>
          <a:bodyPr/>
          <a:lstStyle/>
          <a:p>
            <a:pPr algn="l"/>
            <a:r>
              <a:rPr lang="en-US" sz="2700" dirty="0"/>
              <a:t>The Oceans will Give us the Answer – Humankind or Random Events?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2914650"/>
            <a:ext cx="4800600" cy="2228850"/>
          </a:xfrm>
        </p:spPr>
        <p:txBody>
          <a:bodyPr/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Warming of late 70’s correlates almost 1:1 with Pacific warming.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Cycle flipped in 1978. 30 year stretch now over and starting to cool.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Atlantic still in its warm cycle but will soon turn cold.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If the naturalists are right, the temperatures will cool.  If they do not, those that say it is CO2 will be proven right.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200" dirty="0"/>
              <a:t>Oceans of the planet have 1,000 times the heat capacity of the atmosphere.  Thus if you warm the ocean,  you warm the air. </a:t>
            </a:r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0765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2" y="2000250"/>
            <a:ext cx="225533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0" y="97155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What Should be Done?  10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Limit power plan production.</a:t>
            </a:r>
          </a:p>
          <a:p>
            <a:r>
              <a:rPr lang="en-US" sz="1500" dirty="0"/>
              <a:t>Prioritize China’s pollution problem.</a:t>
            </a:r>
          </a:p>
          <a:p>
            <a:r>
              <a:rPr lang="en-US" sz="1500" dirty="0"/>
              <a:t>Expand carbon markets around the world.</a:t>
            </a:r>
          </a:p>
          <a:p>
            <a:r>
              <a:rPr lang="en-US" sz="1500" dirty="0"/>
              <a:t>Unleash clean energy in the US.</a:t>
            </a:r>
          </a:p>
          <a:p>
            <a:r>
              <a:rPr lang="en-US" sz="1500" dirty="0"/>
              <a:t>End fossil fuel subsidies. </a:t>
            </a:r>
          </a:p>
          <a:p>
            <a:r>
              <a:rPr lang="en-US" sz="1500" dirty="0"/>
              <a:t>Slow deforestation.</a:t>
            </a:r>
          </a:p>
          <a:p>
            <a:r>
              <a:rPr lang="en-US" sz="1500" dirty="0"/>
              <a:t>Stop methane leaks.</a:t>
            </a:r>
          </a:p>
          <a:p>
            <a:r>
              <a:rPr lang="en-US" sz="1500" dirty="0"/>
              <a:t>Cut deadly soot.</a:t>
            </a:r>
          </a:p>
          <a:p>
            <a:r>
              <a:rPr lang="en-US" sz="1500" dirty="0"/>
              <a:t>Phase our super polluting hydrofluorocarbons </a:t>
            </a:r>
          </a:p>
          <a:p>
            <a:r>
              <a:rPr lang="en-US" sz="1500" dirty="0"/>
              <a:t>(HFCs).</a:t>
            </a:r>
          </a:p>
          <a:p>
            <a:r>
              <a:rPr lang="en-US" sz="1500" dirty="0"/>
              <a:t>Reduce fertilizer production.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The Question/Answer?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Not who is right or wrong!</a:t>
            </a:r>
          </a:p>
          <a:p>
            <a:endParaRPr lang="en-US" sz="1800" dirty="0"/>
          </a:p>
          <a:p>
            <a:r>
              <a:rPr lang="en-US" sz="1800" dirty="0"/>
              <a:t>Should we be spending time and treasure on something that will be proven by objective testing over the next few years?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657602"/>
            <a:ext cx="2153841" cy="183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6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942</Words>
  <Application>Microsoft Office PowerPoint</Application>
  <PresentationFormat>Widescreen</PresentationFormat>
  <Paragraphs>110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Climate change:    “Insurance in times of  climate Change”</vt:lpstr>
      <vt:lpstr>INSURANCE IN TIMES OF CLIMATE CHANGE</vt:lpstr>
      <vt:lpstr>PowerPoint Presentation</vt:lpstr>
      <vt:lpstr>Does the Cause Matter? The Denialists</vt:lpstr>
      <vt:lpstr>The Human Cause</vt:lpstr>
      <vt:lpstr>PowerPoint Presentation</vt:lpstr>
      <vt:lpstr>The Oceans will Give us the Answer – Humankind or Random Events?</vt:lpstr>
      <vt:lpstr>What Should be Done?  10 Suggestions</vt:lpstr>
      <vt:lpstr>What The Question/Answer?</vt:lpstr>
      <vt:lpstr>Why Not Let the Forecast Happen?</vt:lpstr>
      <vt:lpstr>Liability for Climate Change</vt:lpstr>
      <vt:lpstr>Insurance Coverage for Injury or Liability Associated with Climate Change</vt:lpstr>
      <vt:lpstr>The Industry</vt:lpstr>
      <vt:lpstr>Loss Prevention Solutions</vt:lpstr>
      <vt:lpstr>Industry is responding </vt:lpstr>
      <vt:lpstr>Last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change:    “Insurance in times of  climate Change”</dc:title>
  <dc:creator>Tim</dc:creator>
  <cp:lastModifiedBy>Tim</cp:lastModifiedBy>
  <cp:revision>2</cp:revision>
  <dcterms:created xsi:type="dcterms:W3CDTF">2017-01-04T14:38:09Z</dcterms:created>
  <dcterms:modified xsi:type="dcterms:W3CDTF">2017-01-04T14:48:56Z</dcterms:modified>
</cp:coreProperties>
</file>